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5" r:id="rId4"/>
    <p:sldId id="259" r:id="rId5"/>
    <p:sldId id="258" r:id="rId6"/>
    <p:sldId id="260" r:id="rId7"/>
    <p:sldId id="261" r:id="rId8"/>
    <p:sldId id="262" r:id="rId9"/>
    <p:sldId id="268" r:id="rId10"/>
    <p:sldId id="269" r:id="rId11"/>
    <p:sldId id="273" r:id="rId12"/>
    <p:sldId id="281" r:id="rId13"/>
    <p:sldId id="277" r:id="rId14"/>
    <p:sldId id="275" r:id="rId15"/>
    <p:sldId id="276" r:id="rId16"/>
    <p:sldId id="272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01" r:id="rId29"/>
    <p:sldId id="290" r:id="rId30"/>
    <p:sldId id="302" r:id="rId31"/>
    <p:sldId id="291" r:id="rId32"/>
    <p:sldId id="303" r:id="rId33"/>
    <p:sldId id="292" r:id="rId34"/>
    <p:sldId id="293" r:id="rId35"/>
    <p:sldId id="294" r:id="rId36"/>
    <p:sldId id="304" r:id="rId37"/>
    <p:sldId id="295" r:id="rId38"/>
    <p:sldId id="296" r:id="rId39"/>
    <p:sldId id="297" r:id="rId40"/>
    <p:sldId id="298" r:id="rId41"/>
    <p:sldId id="299" r:id="rId42"/>
    <p:sldId id="306" r:id="rId43"/>
    <p:sldId id="307" r:id="rId44"/>
    <p:sldId id="305" r:id="rId45"/>
    <p:sldId id="308" r:id="rId46"/>
    <p:sldId id="309" r:id="rId47"/>
    <p:sldId id="300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693D2E-C7F9-4D89-B501-6A1AD07339B7}" type="datetimeFigureOut">
              <a:rPr lang="ar-IQ" smtClean="0"/>
              <a:pPr/>
              <a:t>19/03/1439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711DD4-0877-4B90-B620-16A29822B0A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1DD4-0877-4B90-B620-16A29822B0A8}" type="slidenum">
              <a:rPr lang="ar-IQ" smtClean="0"/>
              <a:pPr/>
              <a:t>25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Genetics/</a:t>
            </a:r>
            <a:r>
              <a:rPr lang="en-US" b="1" dirty="0" err="1" smtClean="0"/>
              <a:t>th</a:t>
            </a:r>
            <a:r>
              <a:rPr lang="en-US" b="1" dirty="0" smtClean="0"/>
              <a:t>. Class</a:t>
            </a:r>
            <a:br>
              <a:rPr lang="en-US" b="1" dirty="0" smtClean="0"/>
            </a:br>
            <a:r>
              <a:rPr lang="en-US" dirty="0" smtClean="0"/>
              <a:t>MENDELIAN GENETICS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Lecture 0ne</a:t>
            </a:r>
            <a:endParaRPr lang="ar-IQ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 “Gap”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857364"/>
            <a:ext cx="871540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Parental P</a:t>
            </a:r>
            <a:r>
              <a:rPr lang="en-US" sz="3200" b="1" baseline="-25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parental generation in a breeding experiment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200" b="1" baseline="-25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first-generation offspring in a breeding experiment. 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(1st filial generation)</a:t>
            </a:r>
          </a:p>
          <a:p>
            <a:pPr lvl="1" algn="l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breeding individuals from the P</a:t>
            </a:r>
            <a:r>
              <a:rPr lang="en-US" sz="3200" b="1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200" b="1" baseline="-25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second-generation offspring in a breeding experiment. </a:t>
            </a:r>
            <a:b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(2nd filial generation)</a:t>
            </a:r>
          </a:p>
          <a:p>
            <a:pPr lvl="1" algn="l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breeding individuals from the F</a:t>
            </a:r>
            <a:r>
              <a:rPr lang="en-US" sz="3200" b="1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Mendel’s two Laws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214422"/>
            <a:ext cx="9144000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1" u="sng" dirty="0" smtClean="0"/>
              <a:t>1. Law of segregation</a:t>
            </a:r>
          </a:p>
          <a:p>
            <a:pPr algn="l"/>
            <a:r>
              <a:rPr lang="en-US" sz="3200" dirty="0" smtClean="0"/>
              <a:t>The </a:t>
            </a:r>
            <a:r>
              <a:rPr lang="en-US" sz="3200" u="sng" dirty="0" smtClean="0"/>
              <a:t>two alleles for a trait segregate during gamete</a:t>
            </a:r>
            <a:r>
              <a:rPr lang="en-US" sz="3200" dirty="0" smtClean="0"/>
              <a:t> </a:t>
            </a:r>
            <a:r>
              <a:rPr lang="en-US" sz="3200" u="sng" dirty="0" smtClean="0"/>
              <a:t>formation</a:t>
            </a:r>
            <a:r>
              <a:rPr lang="en-US" sz="3200" dirty="0" smtClean="0"/>
              <a:t> and </a:t>
            </a:r>
            <a:r>
              <a:rPr lang="en-US" sz="3200" b="1" dirty="0" smtClean="0"/>
              <a:t>only one allele for a trait is carried</a:t>
            </a:r>
            <a:r>
              <a:rPr lang="en-US" sz="3200" dirty="0" smtClean="0"/>
              <a:t> </a:t>
            </a:r>
            <a:r>
              <a:rPr lang="en-US" sz="3200" b="1" dirty="0" smtClean="0"/>
              <a:t>in a gamete</a:t>
            </a:r>
            <a:r>
              <a:rPr lang="en-US" sz="3200" dirty="0" smtClean="0"/>
              <a:t>. The gametes combine at random</a:t>
            </a:r>
          </a:p>
          <a:p>
            <a:pPr algn="l"/>
            <a:r>
              <a:rPr lang="en-US" sz="3200" dirty="0" smtClean="0"/>
              <a:t>(In other </a:t>
            </a:r>
            <a:r>
              <a:rPr lang="en-US" sz="3200" dirty="0" err="1" smtClean="0"/>
              <a:t>words:A</a:t>
            </a:r>
            <a:r>
              <a:rPr lang="en-US" sz="3200" dirty="0" smtClean="0"/>
              <a:t> cell contains two copies of a particular gene, they separate when a gamete is made).</a:t>
            </a:r>
          </a:p>
          <a:p>
            <a:pPr algn="l"/>
            <a:r>
              <a:rPr lang="en-US" sz="3200" b="1" u="sng" dirty="0" smtClean="0"/>
              <a:t>2. Law of Independent Assortment</a:t>
            </a:r>
          </a:p>
          <a:p>
            <a:pPr algn="l"/>
            <a:r>
              <a:rPr lang="en-US" sz="3200" u="sng" dirty="0" smtClean="0"/>
              <a:t>Alleles from one trait behave independently from</a:t>
            </a:r>
            <a:r>
              <a:rPr lang="en-US" sz="3200" dirty="0" smtClean="0"/>
              <a:t> </a:t>
            </a:r>
            <a:r>
              <a:rPr lang="en-US" sz="3200" u="sng" dirty="0" smtClean="0"/>
              <a:t>alleles for another trait</a:t>
            </a:r>
            <a:r>
              <a:rPr lang="en-US" sz="3200" dirty="0" smtClean="0"/>
              <a:t>. Traits are inherited independently from one another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G11_07"/>
          <p:cNvPicPr>
            <a:picLocks noChangeAspect="1" noChangeArrowheads="1"/>
          </p:cNvPicPr>
          <p:nvPr/>
        </p:nvPicPr>
        <p:blipFill>
          <a:blip r:embed="rId2" cstate="print"/>
          <a:srcRect b="7079"/>
          <a:stretch>
            <a:fillRect/>
          </a:stretch>
        </p:blipFill>
        <p:spPr bwMode="auto">
          <a:xfrm>
            <a:off x="152400" y="1676400"/>
            <a:ext cx="8763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Dominance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Monohybrid cross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714489"/>
            <a:ext cx="8786842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/>
              <a:t>Parents differ by a single trait</a:t>
            </a:r>
            <a:r>
              <a:rPr lang="en-US" dirty="0" smtClean="0"/>
              <a:t>.</a:t>
            </a:r>
            <a:endParaRPr lang="en-US" sz="3200" dirty="0" smtClean="0"/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Crossing two pea plants that differ in stem size, one tall one short</a:t>
            </a:r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	T = allele for Tall</a:t>
            </a:r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	t = allele for dwarf</a:t>
            </a:r>
          </a:p>
          <a:p>
            <a:pPr algn="l">
              <a:lnSpc>
                <a:spcPct val="90000"/>
              </a:lnSpc>
            </a:pPr>
            <a:endParaRPr lang="en-US" sz="3200" dirty="0" smtClean="0"/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	TT = homozygous tall plant</a:t>
            </a:r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	t </a:t>
            </a:r>
            <a:r>
              <a:rPr lang="en-US" sz="3200" dirty="0" err="1" smtClean="0"/>
              <a:t>t</a:t>
            </a:r>
            <a:r>
              <a:rPr lang="en-US" sz="3200" dirty="0" smtClean="0"/>
              <a:t> = homozygous dwarf plant</a:t>
            </a:r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	</a:t>
            </a:r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	T </a:t>
            </a:r>
            <a:r>
              <a:rPr lang="en-US" sz="3200" dirty="0" err="1" smtClean="0"/>
              <a:t>T</a:t>
            </a:r>
            <a:r>
              <a:rPr lang="en-US" sz="3200" dirty="0" smtClean="0"/>
              <a:t>   </a:t>
            </a:r>
            <a:r>
              <a:rPr lang="en-US" sz="3200" dirty="0" smtClean="0">
                <a:sym typeface="Symbol" pitchFamily="18" charset="2"/>
              </a:rPr>
              <a:t>  t </a:t>
            </a:r>
            <a:r>
              <a:rPr lang="en-US" dirty="0" err="1" smtClean="0">
                <a:sym typeface="Symbol" pitchFamily="18" charset="2"/>
              </a:rPr>
              <a:t>t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86000" y="500042"/>
            <a:ext cx="6572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T </a:t>
            </a:r>
            <a:r>
              <a:rPr lang="en-US" sz="7200" dirty="0" err="1" smtClean="0"/>
              <a:t>T</a:t>
            </a:r>
            <a:r>
              <a:rPr lang="en-US" sz="7200" dirty="0" smtClean="0"/>
              <a:t>   </a:t>
            </a:r>
            <a:r>
              <a:rPr lang="en-US" sz="7200" dirty="0" smtClean="0">
                <a:sym typeface="Symbol" pitchFamily="18" charset="2"/>
              </a:rPr>
              <a:t>  </a:t>
            </a:r>
            <a:r>
              <a:rPr lang="en-US" sz="7200" i="1" dirty="0" smtClean="0">
                <a:sym typeface="Symbol" pitchFamily="18" charset="2"/>
              </a:rPr>
              <a:t>t </a:t>
            </a:r>
            <a:r>
              <a:rPr lang="en-US" sz="7200" i="1" dirty="0" err="1" smtClean="0">
                <a:sym typeface="Symbol" pitchFamily="18" charset="2"/>
              </a:rPr>
              <a:t>t</a:t>
            </a:r>
            <a:endParaRPr lang="en-US" sz="7200" i="1" dirty="0" smtClean="0">
              <a:sym typeface="Symbol" pitchFamily="18" charset="2"/>
            </a:endParaRPr>
          </a:p>
          <a:p>
            <a:pPr algn="ctr"/>
            <a:r>
              <a:rPr lang="en-US" dirty="0" smtClean="0">
                <a:sym typeface="Symbol" pitchFamily="18" charset="2"/>
              </a:rPr>
              <a:t>   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3643306" y="1928802"/>
            <a:ext cx="4214842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dirty="0" smtClean="0">
                <a:sym typeface="Symbol" pitchFamily="18" charset="2"/>
              </a:rPr>
              <a:t>(tall)           </a:t>
            </a:r>
            <a:r>
              <a:rPr lang="en-US" sz="4000" dirty="0" smtClean="0">
                <a:sym typeface="Symbol" pitchFamily="18" charset="2"/>
              </a:rPr>
              <a:t>(dwarf)</a:t>
            </a:r>
            <a:endParaRPr lang="en-US" sz="4000" dirty="0" smtClean="0"/>
          </a:p>
          <a:p>
            <a:pPr algn="ctr">
              <a:spcBef>
                <a:spcPct val="20000"/>
              </a:spcBef>
            </a:pPr>
            <a:r>
              <a:rPr lang="en-US" sz="7200" dirty="0" smtClean="0"/>
              <a:t>T </a:t>
            </a:r>
            <a:r>
              <a:rPr lang="en-US" sz="7200" i="1" dirty="0" err="1" smtClean="0"/>
              <a:t>t</a:t>
            </a:r>
            <a:endParaRPr lang="en-US" sz="7200" i="1" dirty="0" smtClean="0"/>
          </a:p>
          <a:p>
            <a:pPr algn="ctr">
              <a:spcBef>
                <a:spcPct val="20000"/>
              </a:spcBef>
            </a:pPr>
            <a:r>
              <a:rPr lang="en-US" sz="4400" dirty="0" smtClean="0"/>
              <a:t>     (all tall plants)</a:t>
            </a:r>
            <a:endParaRPr lang="en-US" sz="4400" dirty="0"/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5393537" y="2321711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642910" y="428605"/>
            <a:ext cx="2714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P = </a:t>
            </a:r>
            <a:r>
              <a:rPr lang="en-US" sz="3600" dirty="0" err="1" smtClean="0"/>
              <a:t>parentals</a:t>
            </a:r>
            <a:endParaRPr lang="en-US" sz="3600" dirty="0" smtClean="0"/>
          </a:p>
          <a:p>
            <a:pPr algn="l"/>
            <a:r>
              <a:rPr lang="en-US" sz="3600" dirty="0" smtClean="0"/>
              <a:t>true breeding,</a:t>
            </a:r>
          </a:p>
          <a:p>
            <a:pPr algn="l"/>
            <a:r>
              <a:rPr lang="en-US" sz="3600" dirty="0" smtClean="0"/>
              <a:t>homozygous plants</a:t>
            </a:r>
            <a:endParaRPr lang="ar-IQ" sz="3600" dirty="0"/>
          </a:p>
        </p:txBody>
      </p:sp>
      <p:sp>
        <p:nvSpPr>
          <p:cNvPr id="10" name="مستطيل 9"/>
          <p:cNvSpPr/>
          <p:nvPr/>
        </p:nvSpPr>
        <p:spPr>
          <a:xfrm>
            <a:off x="285720" y="3714752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F</a:t>
            </a:r>
            <a:r>
              <a:rPr lang="en-US" sz="4000" baseline="-25000" dirty="0" smtClean="0"/>
              <a:t>1  =</a:t>
            </a:r>
            <a:r>
              <a:rPr lang="en-US" sz="4000" dirty="0" smtClean="0"/>
              <a:t> generation </a:t>
            </a:r>
          </a:p>
          <a:p>
            <a:r>
              <a:rPr lang="en-US" sz="4000" dirty="0" smtClean="0"/>
              <a:t>is heterozygous</a:t>
            </a:r>
            <a:endParaRPr lang="ar-IQ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4_03FlowerColorCross_3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25"/>
            <a:ext cx="9143999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215074" y="1571612"/>
            <a:ext cx="18573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White flowers</a:t>
            </a:r>
            <a:endParaRPr lang="en-US" b="1" dirty="0"/>
          </a:p>
        </p:txBody>
      </p:sp>
      <p:sp>
        <p:nvSpPr>
          <p:cNvPr id="4" name="مستطيل 3"/>
          <p:cNvSpPr/>
          <p:nvPr/>
        </p:nvSpPr>
        <p:spPr>
          <a:xfrm>
            <a:off x="3929058" y="1571612"/>
            <a:ext cx="192882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Purple flowers</a:t>
            </a:r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>
            <a:off x="1285853" y="2571744"/>
            <a:ext cx="300039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 Generation</a:t>
            </a:r>
            <a:endParaRPr lang="en-US" b="1" dirty="0"/>
          </a:p>
        </p:txBody>
      </p:sp>
      <p:sp>
        <p:nvSpPr>
          <p:cNvPr id="6" name="مستطيل 5"/>
          <p:cNvSpPr/>
          <p:nvPr/>
        </p:nvSpPr>
        <p:spPr>
          <a:xfrm>
            <a:off x="1285853" y="4624712"/>
            <a:ext cx="200026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F2 Generation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464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428860" y="1643050"/>
            <a:ext cx="256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b="1" i="1" dirty="0" smtClean="0">
                <a:latin typeface="Arial" pitchFamily="34" charset="0"/>
              </a:rPr>
              <a:t>AABB</a:t>
            </a:r>
            <a:endParaRPr lang="en-US" sz="2800" b="1" i="1" dirty="0">
              <a:latin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14876" y="1500174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 err="1" smtClean="0">
                <a:latin typeface="Arial" pitchFamily="34" charset="0"/>
              </a:rPr>
              <a:t>aabb</a:t>
            </a:r>
            <a:endParaRPr lang="en-US" sz="2800" b="1" i="1" dirty="0">
              <a:latin typeface="Arial" pitchFamily="34" charset="0"/>
            </a:endParaRPr>
          </a:p>
        </p:txBody>
      </p:sp>
      <p:sp>
        <p:nvSpPr>
          <p:cNvPr id="7" name="ضرب 6"/>
          <p:cNvSpPr/>
          <p:nvPr/>
        </p:nvSpPr>
        <p:spPr>
          <a:xfrm>
            <a:off x="4429124" y="1268760"/>
            <a:ext cx="571504" cy="10001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5572132" y="3214686"/>
            <a:ext cx="7858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 err="1" smtClean="0">
                <a:latin typeface="Arial" pitchFamily="34" charset="0"/>
              </a:rPr>
              <a:t>ab</a:t>
            </a:r>
            <a:endParaRPr lang="en-US" sz="2800" b="1" i="1" dirty="0" smtClean="0">
              <a:latin typeface="Arial" pitchFamily="34" charset="0"/>
            </a:endParaRPr>
          </a:p>
          <a:p>
            <a:pPr eaLnBrk="0" hangingPunct="0"/>
            <a:endParaRPr lang="en-US" b="1" i="1" dirty="0">
              <a:latin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 rot="11021913" flipV="1">
            <a:off x="7367377" y="3146830"/>
            <a:ext cx="68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i="1" dirty="0" err="1" smtClean="0">
                <a:latin typeface="Arial" pitchFamily="34" charset="0"/>
              </a:rPr>
              <a:t>ab</a:t>
            </a:r>
            <a:endParaRPr lang="en-US" sz="3200" b="1" i="1" dirty="0">
              <a:latin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143241" y="3214686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 smtClean="0">
                <a:latin typeface="Arial" pitchFamily="34" charset="0"/>
              </a:rPr>
              <a:t>AB</a:t>
            </a:r>
            <a:endParaRPr lang="en-US" sz="2800" b="1" i="1" dirty="0">
              <a:latin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85919" y="3143248"/>
            <a:ext cx="714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 smtClean="0">
                <a:latin typeface="Arial" pitchFamily="34" charset="0"/>
              </a:rPr>
              <a:t>AB</a:t>
            </a:r>
            <a:endParaRPr lang="en-US" sz="2800" b="1" i="1" dirty="0">
              <a:latin typeface="Arial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78303" y="5275659"/>
            <a:ext cx="146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i="1" dirty="0" err="1" smtClean="0">
                <a:latin typeface="Arial" pitchFamily="34" charset="0"/>
              </a:rPr>
              <a:t>AaBb</a:t>
            </a:r>
            <a:endParaRPr lang="en-US" sz="3600" b="1" i="1" dirty="0">
              <a:latin typeface="Arial" pitchFamily="34" charset="0"/>
            </a:endParaRPr>
          </a:p>
        </p:txBody>
      </p:sp>
      <p:sp>
        <p:nvSpPr>
          <p:cNvPr id="14" name="عنوان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A </a:t>
            </a:r>
            <a:r>
              <a:rPr lang="en-US" sz="4000" dirty="0" err="1" smtClean="0"/>
              <a:t>Dihybrid</a:t>
            </a:r>
            <a:r>
              <a:rPr lang="en-US" sz="4000" dirty="0" smtClean="0"/>
              <a:t> Cross - F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Results</a:t>
            </a:r>
            <a:endParaRPr lang="ar-IQ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Test Cross</a:t>
            </a:r>
            <a:endParaRPr lang="ar-IQ" sz="5400" dirty="0"/>
          </a:p>
        </p:txBody>
      </p:sp>
      <p:sp>
        <p:nvSpPr>
          <p:cNvPr id="3" name="مستطيل 2"/>
          <p:cNvSpPr/>
          <p:nvPr/>
        </p:nvSpPr>
        <p:spPr>
          <a:xfrm>
            <a:off x="0" y="1500174"/>
            <a:ext cx="9144000" cy="5016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US" sz="4000" dirty="0" smtClean="0"/>
              <a:t>You cross an individual that shows the dominant phenotype with an individual with recessive phenotype ( one who is homozygous recessive for that trait)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Examining offspring allows you to determine the genotype of the dominant individual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3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  <a:b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  <a:b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Hybrid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357158" y="278605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</a:t>
            </a:r>
            <a:r>
              <a:rPr lang="en-GB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 = </a:t>
            </a:r>
            <a:r>
              <a:rPr lang="en-GB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 </a:t>
            </a:r>
            <a:r>
              <a:rPr lang="en-GB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endPara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7158" y="3500438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  <a:endParaRPr lang="en-US" sz="36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3600" dirty="0" smtClean="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 &amp; Wrinkled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G. Ratio:</a:t>
            </a:r>
            <a:r>
              <a:rPr lang="en-US" sz="3600" dirty="0" smtClean="0">
                <a:latin typeface="Comic Sans MS" pitchFamily="66" charset="0"/>
              </a:rPr>
              <a:t>  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1:1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P.Ratio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1:1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Review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428736"/>
            <a:ext cx="9144000" cy="49675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44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x heterozygous(hybrid)</a:t>
            </a: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Offspring:</a:t>
            </a:r>
            <a:b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50% Homozygous RR or </a:t>
            </a: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50% Heterozygous </a:t>
            </a: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endParaRPr lang="en-US" sz="4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Phenotypic Ratio is 1:1</a:t>
            </a: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Called Test Cross because the offspring have SAME genotype </a:t>
            </a:r>
            <a:r>
              <a:rPr lang="en-US" sz="44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parents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apter 3 op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975360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285852" y="928670"/>
            <a:ext cx="66437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/>
              <a:t>Gregor Mende</a:t>
            </a:r>
            <a:r>
              <a:rPr lang="en-US" dirty="0" smtClean="0"/>
              <a:t>l</a:t>
            </a: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/>
              <a:t>مربع </a:t>
            </a:r>
            <a:r>
              <a:rPr lang="ar-SA" sz="5400" dirty="0" err="1" smtClean="0"/>
              <a:t>بانيت</a:t>
            </a:r>
            <a:endParaRPr lang="ar-IQ" sz="5400" dirty="0"/>
          </a:p>
        </p:txBody>
      </p:sp>
      <p:pic>
        <p:nvPicPr>
          <p:cNvPr id="3" name="Picture 5" descr="Mendel's Laws of Genetic Inherit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30179"/>
            <a:ext cx="7643866" cy="41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3786190"/>
            <a:ext cx="9143999" cy="19827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Non MENDELIAN GENETICS</a:t>
            </a:r>
            <a:endParaRPr lang="ar-IQ" sz="60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0" y="1428737"/>
            <a:ext cx="9143999" cy="2214577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ar-IQ" sz="7200" dirty="0" smtClean="0">
                <a:solidFill>
                  <a:schemeClr val="tx1"/>
                </a:solidFill>
              </a:rPr>
              <a:t> </a:t>
            </a:r>
            <a:r>
              <a:rPr lang="en-US" sz="7200" b="1" dirty="0" smtClean="0">
                <a:solidFill>
                  <a:schemeClr val="tx1"/>
                </a:solidFill>
              </a:rPr>
              <a:t>Genetics/</a:t>
            </a:r>
            <a:r>
              <a:rPr lang="en-US" sz="7200" b="1" dirty="0" err="1" smtClean="0">
                <a:solidFill>
                  <a:schemeClr val="tx1"/>
                </a:solidFill>
              </a:rPr>
              <a:t>th</a:t>
            </a:r>
            <a:r>
              <a:rPr lang="en-US" sz="7200" b="1" dirty="0" smtClean="0">
                <a:solidFill>
                  <a:schemeClr val="tx1"/>
                </a:solidFill>
              </a:rPr>
              <a:t>. Class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Lecture Tow &amp;Three</a:t>
            </a:r>
            <a:endParaRPr lang="ar-IQ" sz="7200" dirty="0" smtClean="0">
              <a:solidFill>
                <a:schemeClr val="tx1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Laws Not Perfect:</a:t>
            </a: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285720" y="1357299"/>
            <a:ext cx="8858280" cy="50783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Shortly people began to notice that not all traits are “Mendelian”</a:t>
            </a:r>
          </a:p>
          <a:p>
            <a:pPr lvl="1" algn="l"/>
            <a:r>
              <a:rPr lang="en-US" sz="3600" dirty="0" smtClean="0"/>
              <a:t>This means, they do NOT follow Mendel’s laws</a:t>
            </a:r>
          </a:p>
          <a:p>
            <a:pPr lvl="1" algn="l"/>
            <a:r>
              <a:rPr lang="en-US" sz="3600" dirty="0" smtClean="0"/>
              <a:t>Was he just plain wrong?</a:t>
            </a:r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Truth is, his laws are correct and did explain how genetics works</a:t>
            </a:r>
          </a:p>
          <a:p>
            <a:pPr lvl="1" algn="l"/>
            <a:r>
              <a:rPr lang="en-US" sz="3600" dirty="0" smtClean="0"/>
              <a:t>Real life is just more complicated than peas!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Altering Mendel’s Ratios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571612"/>
            <a:ext cx="9144000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609600" indent="-609600" algn="l" rtl="0">
              <a:buFontTx/>
              <a:buNone/>
            </a:pPr>
            <a:r>
              <a:rPr lang="en-US" sz="3600" dirty="0" smtClean="0"/>
              <a:t>Two different types of complications: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Genotypic ratios follow Mendel’s laws, but phenotypes do not</a:t>
            </a:r>
          </a:p>
          <a:p>
            <a:pPr marL="990600" lvl="1" indent="-533400" algn="l" rtl="0">
              <a:buFontTx/>
              <a:buChar char="•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Somehow the underlying genotypic ratios are hidden 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609600" indent="-609600" algn="l" rtl="0">
              <a:buFontTx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Mendel’s laws do not apply</a:t>
            </a:r>
          </a:p>
          <a:p>
            <a:pPr marL="990600" lvl="1" indent="-533400" algn="l" rtl="0">
              <a:buFontTx/>
              <a:buChar char="•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Both genotypes and phenotypes are not following Mendel’s laws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Type 1 – Laws in effect:</a:t>
            </a:r>
            <a:endParaRPr lang="ar-IQ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7158" y="1357298"/>
            <a:ext cx="8786842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Lethal genotypes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Allelic Heterogeneity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Incomplete dominance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Epitasis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Penetrance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Expressivity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Pleiotropy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Phenocopies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Genetic Heterogeneity</a:t>
            </a: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1. Lethal Genotypes</a:t>
            </a:r>
            <a:endParaRPr lang="ar-IQ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85723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If a certain genotype (combination of alleles) causes death </a:t>
            </a:r>
          </a:p>
          <a:p>
            <a:pPr lvl="1" algn="l"/>
            <a:r>
              <a:rPr lang="en-US" sz="3600" dirty="0" smtClean="0"/>
              <a:t>Every genotype causes death if you wait long enough…</a:t>
            </a:r>
          </a:p>
          <a:p>
            <a:pPr algn="l"/>
            <a:r>
              <a:rPr lang="ar-IQ" sz="3600" dirty="0" smtClean="0"/>
              <a:t>  </a:t>
            </a:r>
            <a:r>
              <a:rPr lang="en-US" sz="3600" dirty="0" smtClean="0"/>
              <a:t>Usually stillbirth or miscarriage</a:t>
            </a:r>
          </a:p>
          <a:p>
            <a:pPr lvl="1" algn="l"/>
            <a:r>
              <a:rPr lang="en-US" sz="3600" dirty="0" smtClean="0"/>
              <a:t>Don’t ever see the phenotype </a:t>
            </a:r>
            <a:endParaRPr lang="en-US" sz="3600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0717" y="4286256"/>
            <a:ext cx="2582457" cy="2143141"/>
            <a:chOff x="565" y="2903"/>
            <a:chExt cx="1276" cy="129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33" y="3193"/>
              <a:ext cx="1008" cy="10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827" y="3698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rot="5400000">
              <a:off x="827" y="3698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008" y="2908"/>
              <a:ext cx="18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65" y="3830"/>
              <a:ext cx="17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02" y="2903"/>
              <a:ext cx="17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69" y="3310"/>
              <a:ext cx="18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</p:grpSp>
      <p:sp>
        <p:nvSpPr>
          <p:cNvPr id="12" name="مستطيل 11"/>
          <p:cNvSpPr/>
          <p:nvPr/>
        </p:nvSpPr>
        <p:spPr>
          <a:xfrm flipH="1">
            <a:off x="642910" y="5000636"/>
            <a:ext cx="71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HH</a:t>
            </a:r>
            <a:endParaRPr lang="en-US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1714480" y="4929198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Hh</a:t>
            </a:r>
            <a:endParaRPr lang="en-US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428596" y="5857892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Hh</a:t>
            </a:r>
            <a:endParaRPr lang="en-US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1714481" y="5857892"/>
            <a:ext cx="785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hh</a:t>
            </a:r>
            <a:endParaRPr lang="en-US" sz="2400" dirty="0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 flipV="1">
            <a:off x="1857356" y="5715016"/>
            <a:ext cx="782638" cy="758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17" name="مستطيل 16"/>
          <p:cNvSpPr/>
          <p:nvPr/>
        </p:nvSpPr>
        <p:spPr>
          <a:xfrm>
            <a:off x="3143240" y="4572008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Expect to see 3:1 ratio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Instead see 100% dominant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2. Allelic Heterogeneity or multiple </a:t>
            </a:r>
            <a:r>
              <a:rPr lang="en-US" dirty="0" err="1" smtClean="0">
                <a:solidFill>
                  <a:schemeClr val="tx2"/>
                </a:solidFill>
              </a:rPr>
              <a:t>Allels</a:t>
            </a:r>
            <a:endParaRPr lang="ar-IQ" dirty="0">
              <a:solidFill>
                <a:schemeClr val="tx2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64305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More than two alleles of the same gene</a:t>
            </a:r>
          </a:p>
          <a:p>
            <a:pPr algn="l">
              <a:buFontTx/>
              <a:buNone/>
            </a:pPr>
            <a:r>
              <a:rPr lang="en-US" sz="3600" dirty="0" smtClean="0"/>
              <a:t>    </a:t>
            </a:r>
            <a:r>
              <a:rPr lang="en-US" sz="3600" dirty="0" smtClean="0">
                <a:solidFill>
                  <a:srgbClr val="C00000"/>
                </a:solidFill>
              </a:rPr>
              <a:t>ex: </a:t>
            </a:r>
            <a:r>
              <a:rPr lang="en-US" sz="3600" dirty="0" smtClean="0"/>
              <a:t>Cystic Fibrosis has hundreds of alleles possible on the same gene</a:t>
            </a:r>
          </a:p>
          <a:p>
            <a:pPr lvl="1" algn="l"/>
            <a:r>
              <a:rPr lang="en-US" sz="3600" dirty="0" smtClean="0"/>
              <a:t>Causes differences in phenotype depending on which two alleles a person inherits</a:t>
            </a:r>
          </a:p>
          <a:p>
            <a:pPr algn="l"/>
            <a:r>
              <a:rPr lang="en-US" sz="3600" dirty="0" smtClean="0"/>
              <a:t>Still follow Mendel’s laws within one cross</a:t>
            </a:r>
          </a:p>
          <a:p>
            <a:pPr lvl="1" algn="l"/>
            <a:r>
              <a:rPr lang="en-US" sz="3600" dirty="0" smtClean="0"/>
              <a:t>Individual can only have two alleles (only have two chromosomes)</a:t>
            </a:r>
          </a:p>
          <a:p>
            <a:pPr lvl="1" algn="l"/>
            <a:r>
              <a:rPr lang="en-US" sz="3600" dirty="0" smtClean="0"/>
              <a:t>One inherited from mother, one from father</a:t>
            </a:r>
            <a:endParaRPr lang="en-US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3. Incomplete Dominance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500174"/>
            <a:ext cx="9144000" cy="50783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One allele is not completely dominant over the other</a:t>
            </a:r>
          </a:p>
          <a:p>
            <a:pPr lvl="1" algn="l"/>
            <a:r>
              <a:rPr lang="en-US" sz="3600" dirty="0" smtClean="0"/>
              <a:t>Causing the heterozygote to have a third, different phenotype</a:t>
            </a:r>
          </a:p>
          <a:p>
            <a:pPr algn="l">
              <a:buFontTx/>
              <a:buNone/>
            </a:pPr>
            <a:r>
              <a:rPr lang="en-US" sz="3600" dirty="0" smtClean="0"/>
              <a:t>	   </a:t>
            </a:r>
          </a:p>
          <a:p>
            <a:pPr algn="l">
              <a:buFontTx/>
              <a:buNone/>
            </a:pPr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C00000"/>
                </a:solidFill>
              </a:rPr>
              <a:t>ex:</a:t>
            </a:r>
            <a:r>
              <a:rPr lang="en-US" sz="3600" dirty="0" smtClean="0"/>
              <a:t>  Blending in flowers</a:t>
            </a:r>
          </a:p>
          <a:p>
            <a:pPr lvl="1" algn="l"/>
            <a:r>
              <a:rPr lang="en-US" sz="3600" dirty="0" smtClean="0"/>
              <a:t>Homo Dominant = red flowers</a:t>
            </a:r>
          </a:p>
          <a:p>
            <a:pPr lvl="1" algn="l"/>
            <a:r>
              <a:rPr lang="en-US" sz="3600" dirty="0" smtClean="0"/>
              <a:t>Homo recessive = white flowers</a:t>
            </a:r>
          </a:p>
          <a:p>
            <a:pPr lvl="1" algn="l"/>
            <a:r>
              <a:rPr lang="en-US" sz="3600" dirty="0" smtClean="0"/>
              <a:t>Heterozygotes = pink flowers</a:t>
            </a:r>
            <a:endParaRPr 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/>
              <a:t>P1 ,F1,F2  Generation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	Genotype: </a:t>
            </a:r>
            <a:r>
              <a:rPr lang="en-US" sz="2800" b="1" dirty="0" err="1" smtClean="0"/>
              <a:t>Rr</a:t>
            </a:r>
            <a:r>
              <a:rPr lang="en-US" sz="2800" b="1" dirty="0" smtClean="0"/>
              <a:t>   	     Phenotype: Pink</a:t>
            </a:r>
            <a:endParaRPr lang="en-US" sz="2800" dirty="0"/>
          </a:p>
        </p:txBody>
      </p:sp>
      <p:pic>
        <p:nvPicPr>
          <p:cNvPr id="5" name="Picture 3" descr="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8981925" cy="52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3. Incomplete Dominance</a:t>
            </a:r>
            <a:endParaRPr lang="ar-IQ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500174"/>
            <a:ext cx="9144000" cy="50783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 algn="l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ex:</a:t>
            </a:r>
            <a:r>
              <a:rPr lang="en-US" sz="3200" dirty="0" smtClean="0"/>
              <a:t> </a:t>
            </a:r>
            <a:r>
              <a:rPr lang="en-US" sz="3600" dirty="0" smtClean="0"/>
              <a:t>Blood Types</a:t>
            </a:r>
          </a:p>
          <a:p>
            <a:pPr lvl="1" algn="l">
              <a:lnSpc>
                <a:spcPct val="90000"/>
              </a:lnSpc>
            </a:pPr>
            <a:r>
              <a:rPr lang="en-US" sz="3600" dirty="0" smtClean="0"/>
              <a:t>Type A = AA or </a:t>
            </a:r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</a:p>
          <a:p>
            <a:pPr lvl="1" algn="l">
              <a:lnSpc>
                <a:spcPct val="90000"/>
              </a:lnSpc>
            </a:pPr>
            <a:r>
              <a:rPr lang="en-US" sz="3600" dirty="0" smtClean="0"/>
              <a:t>Type B = BB or Bo</a:t>
            </a:r>
          </a:p>
          <a:p>
            <a:pPr lvl="1" algn="l">
              <a:lnSpc>
                <a:spcPct val="90000"/>
              </a:lnSpc>
            </a:pPr>
            <a:r>
              <a:rPr lang="en-US" sz="3600" dirty="0" smtClean="0"/>
              <a:t>Type AB = AB (heterozygote)</a:t>
            </a:r>
          </a:p>
          <a:p>
            <a:pPr lvl="1" algn="l">
              <a:lnSpc>
                <a:spcPct val="90000"/>
              </a:lnSpc>
            </a:pPr>
            <a:r>
              <a:rPr lang="en-US" sz="3600" dirty="0" smtClean="0"/>
              <a:t>Type O = </a:t>
            </a:r>
            <a:r>
              <a:rPr lang="en-US" sz="3600" dirty="0" err="1" smtClean="0"/>
              <a:t>oo</a:t>
            </a:r>
            <a:r>
              <a:rPr lang="en-US" sz="3600" dirty="0" smtClean="0"/>
              <a:t> (homozygous recessive)</a:t>
            </a:r>
          </a:p>
          <a:p>
            <a:pPr lvl="1" algn="l">
              <a:lnSpc>
                <a:spcPct val="90000"/>
              </a:lnSpc>
              <a:buFontTx/>
              <a:buNone/>
            </a:pPr>
            <a:endParaRPr lang="en-US" sz="3600" dirty="0" smtClean="0"/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3600" dirty="0" smtClean="0"/>
              <a:t>Still following Mendel’s laws: </a:t>
            </a:r>
          </a:p>
          <a:p>
            <a:pPr lvl="1" algn="l">
              <a:lnSpc>
                <a:spcPct val="90000"/>
              </a:lnSpc>
            </a:pPr>
            <a:r>
              <a:rPr lang="en-US" sz="3600" dirty="0" smtClean="0"/>
              <a:t>Two alleles per cross</a:t>
            </a:r>
          </a:p>
          <a:p>
            <a:pPr lvl="1" algn="l">
              <a:lnSpc>
                <a:spcPct val="90000"/>
              </a:lnSpc>
            </a:pPr>
            <a:r>
              <a:rPr lang="en-US" sz="3600" dirty="0" smtClean="0"/>
              <a:t>1:2:1 genotypic ratios</a:t>
            </a:r>
          </a:p>
          <a:p>
            <a:pPr lvl="1" algn="l">
              <a:lnSpc>
                <a:spcPct val="90000"/>
              </a:lnSpc>
            </a:pPr>
            <a:r>
              <a:rPr lang="en-US" sz="3600" dirty="0" smtClean="0"/>
              <a:t>Just not showing 3:1 phenotypic ratios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214422"/>
            <a:ext cx="885828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Austrian monk</a:t>
            </a: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Studied the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traits in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pea plants</a:t>
            </a: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Developed the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 of inheritance</a:t>
            </a: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Mendel's work was not recognized until the </a:t>
            </a:r>
            <a:r>
              <a:rPr lang="ar-IQ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1856 and 1863,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Mendel cultivated and tested some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28,000 pea plants</a:t>
            </a: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found that the plants' offspring retained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of the parents</a:t>
            </a: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the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“Father of Genetics"</a:t>
            </a:r>
          </a:p>
          <a:p>
            <a:pPr algn="l">
              <a:lnSpc>
                <a:spcPct val="90000"/>
              </a:lnSpc>
              <a:buClr>
                <a:srgbClr val="724C26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turn of the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20th century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Gregor Johann Mendel</a:t>
            </a:r>
            <a:endParaRPr lang="ar-IQ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/>
              <a:t>Definition</a:t>
            </a:r>
            <a:endParaRPr lang="en-US" sz="2800" u="sng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	</a:t>
            </a:r>
            <a:r>
              <a:rPr lang="en-US" sz="3200" b="1" dirty="0" smtClean="0"/>
              <a:t>Two </a:t>
            </a:r>
            <a:r>
              <a:rPr lang="en-US" sz="3200" b="1" dirty="0" err="1" smtClean="0"/>
              <a:t>nonidentical</a:t>
            </a:r>
            <a:r>
              <a:rPr lang="en-US" sz="3200" b="1" dirty="0" smtClean="0"/>
              <a:t> alleles of a pair express two different phenotype in the heterozygote.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u="sng" dirty="0" smtClean="0"/>
              <a:t>Example</a:t>
            </a:r>
            <a:endParaRPr lang="en-US" sz="3200" u="sng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	1) Blood groups are controlled by three alleles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          (multiple allele system).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		a) I</a:t>
            </a:r>
            <a:r>
              <a:rPr lang="en-US" sz="3200" b="1" baseline="30000" dirty="0" smtClean="0"/>
              <a:t>A</a:t>
            </a:r>
            <a:r>
              <a:rPr lang="en-US" sz="3200" b="1" dirty="0" smtClean="0"/>
              <a:t>, I</a:t>
            </a:r>
            <a:r>
              <a:rPr lang="en-US" sz="3200" b="1" baseline="30000" dirty="0" smtClean="0"/>
              <a:t>B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i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 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	2) 	Possible Outcomes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		a)  ii		=	O blood group 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		b)  I</a:t>
            </a:r>
            <a:r>
              <a:rPr lang="en-US" sz="3200" b="1" baseline="30000" dirty="0" smtClean="0"/>
              <a:t>A</a:t>
            </a:r>
            <a:r>
              <a:rPr lang="en-US" sz="3200" b="1" dirty="0" smtClean="0"/>
              <a:t>I</a:t>
            </a:r>
            <a:r>
              <a:rPr lang="en-US" sz="3200" b="1" baseline="30000" dirty="0" smtClean="0"/>
              <a:t>A</a:t>
            </a:r>
            <a:r>
              <a:rPr lang="en-US" sz="3200" b="1" dirty="0" smtClean="0"/>
              <a:t> or </a:t>
            </a:r>
            <a:r>
              <a:rPr lang="en-US" sz="3200" b="1" dirty="0" err="1" smtClean="0"/>
              <a:t>I</a:t>
            </a:r>
            <a:r>
              <a:rPr lang="en-US" sz="3200" b="1" baseline="30000" dirty="0" err="1" smtClean="0"/>
              <a:t>A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	=	A blood group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		c)  I</a:t>
            </a:r>
            <a:r>
              <a:rPr lang="en-US" sz="3200" b="1" baseline="30000" dirty="0" smtClean="0"/>
              <a:t>B</a:t>
            </a:r>
            <a:r>
              <a:rPr lang="en-US" sz="3200" b="1" dirty="0" smtClean="0"/>
              <a:t>I</a:t>
            </a:r>
            <a:r>
              <a:rPr lang="en-US" sz="3200" b="1" baseline="30000" dirty="0" smtClean="0"/>
              <a:t>B</a:t>
            </a:r>
            <a:r>
              <a:rPr lang="en-US" sz="3200" b="1" dirty="0" smtClean="0"/>
              <a:t> or </a:t>
            </a:r>
            <a:r>
              <a:rPr lang="en-US" sz="3200" b="1" dirty="0" err="1" smtClean="0"/>
              <a:t>I</a:t>
            </a:r>
            <a:r>
              <a:rPr lang="en-US" sz="3200" b="1" baseline="30000" dirty="0" err="1" smtClean="0"/>
              <a:t>B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	=	B blood group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		d)  I</a:t>
            </a:r>
            <a:r>
              <a:rPr lang="en-US" sz="3200" b="1" baseline="30000" dirty="0" smtClean="0"/>
              <a:t>A</a:t>
            </a:r>
            <a:r>
              <a:rPr lang="en-US" sz="3200" b="1" dirty="0" smtClean="0"/>
              <a:t>I</a:t>
            </a:r>
            <a:r>
              <a:rPr lang="en-US" sz="3200" b="1" baseline="30000" dirty="0" smtClean="0"/>
              <a:t>B</a:t>
            </a:r>
            <a:r>
              <a:rPr lang="en-US" sz="3200" b="1" dirty="0" smtClean="0"/>
              <a:t>		=	AB blood group  (</a:t>
            </a:r>
            <a:r>
              <a:rPr lang="en-US" sz="3200" b="1" dirty="0" err="1" smtClean="0"/>
              <a:t>Codominance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Epistasis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214423"/>
            <a:ext cx="9144000" cy="584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Two genes interacting to affect phenotype</a:t>
            </a:r>
          </a:p>
          <a:p>
            <a:pPr lvl="1" algn="l"/>
            <a:r>
              <a:rPr lang="en-US" sz="3600" dirty="0" smtClean="0"/>
              <a:t>Therefore Mendel’s law about the one gene, is changed by the second gene</a:t>
            </a:r>
          </a:p>
          <a:p>
            <a:pPr algn="l">
              <a:buFontTx/>
              <a:buNone/>
            </a:pPr>
            <a:r>
              <a:rPr lang="en-US" sz="3600" dirty="0" smtClean="0"/>
              <a:t>    </a:t>
            </a:r>
            <a:r>
              <a:rPr lang="en-US" sz="3600" dirty="0" smtClean="0">
                <a:solidFill>
                  <a:srgbClr val="C00000"/>
                </a:solidFill>
              </a:rPr>
              <a:t>ex:</a:t>
            </a:r>
            <a:r>
              <a:rPr lang="en-US" sz="3600" dirty="0" smtClean="0"/>
              <a:t> Gene C controls the color of a person’s </a:t>
            </a:r>
            <a:r>
              <a:rPr lang="ar-IQ" sz="3600" dirty="0" smtClean="0"/>
              <a:t> </a:t>
            </a:r>
            <a:r>
              <a:rPr lang="en-US" sz="3600" dirty="0" smtClean="0"/>
              <a:t>eyes</a:t>
            </a:r>
          </a:p>
          <a:p>
            <a:pPr lvl="1" algn="l"/>
            <a:r>
              <a:rPr lang="en-US" sz="3600" dirty="0" smtClean="0"/>
              <a:t>However gene A causes albinism (lack of any pigment anywhere in body)</a:t>
            </a:r>
          </a:p>
          <a:p>
            <a:pPr lvl="1" algn="l"/>
            <a:r>
              <a:rPr lang="en-US" sz="3600" dirty="0" smtClean="0"/>
              <a:t>Therefore if a person is carrying gene A it will not matter which genotype for gene C is carried (eyes will be red)</a:t>
            </a:r>
            <a:endParaRPr lang="en-US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35716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b="1" dirty="0" smtClean="0"/>
              <a:t>	                                   </a:t>
            </a:r>
            <a:r>
              <a:rPr lang="en-US" sz="2800" b="1" dirty="0" smtClean="0"/>
              <a:t>Brown     Yellow          </a:t>
            </a:r>
            <a:r>
              <a:rPr lang="en-US" b="1" dirty="0" smtClean="0"/>
              <a:t>	</a:t>
            </a:r>
            <a:r>
              <a:rPr lang="ar-IQ" b="1" dirty="0" smtClean="0"/>
              <a:t> </a:t>
            </a:r>
            <a:r>
              <a:rPr lang="en-US" sz="3200" b="1" dirty="0" smtClean="0"/>
              <a:t>Black</a:t>
            </a:r>
            <a:r>
              <a:rPr lang="ar-IQ" b="1" dirty="0" smtClean="0"/>
              <a:t>         </a:t>
            </a:r>
            <a:endParaRPr lang="en-US" sz="2800" b="1" dirty="0" smtClean="0"/>
          </a:p>
          <a:p>
            <a:pPr algn="l">
              <a:buFont typeface="Arial" pitchFamily="34" charset="0"/>
              <a:buNone/>
            </a:pPr>
            <a:r>
              <a:rPr lang="ar-IQ" sz="2800" b="1" dirty="0" smtClean="0"/>
              <a:t>     </a:t>
            </a:r>
            <a:r>
              <a:rPr lang="en-US" sz="2800" b="1" dirty="0" smtClean="0"/>
              <a:t> BBEE 	 	</a:t>
            </a: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BBee</a:t>
            </a:r>
            <a:r>
              <a:rPr lang="en-US" sz="2800" b="1" dirty="0" smtClean="0"/>
              <a:t> 	             </a:t>
            </a:r>
            <a:r>
              <a:rPr lang="en-US" sz="2800" b="1" dirty="0" err="1" smtClean="0"/>
              <a:t>bbEE</a:t>
            </a:r>
            <a:r>
              <a:rPr lang="en-US" sz="2800" b="1" dirty="0" smtClean="0"/>
              <a:t>			 </a:t>
            </a:r>
            <a:r>
              <a:rPr lang="en-US" sz="2800" b="1" dirty="0" err="1" smtClean="0"/>
              <a:t>BbEE</a:t>
            </a:r>
            <a:endParaRPr lang="en-US" sz="2800" b="1" dirty="0" smtClean="0"/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Bbee</a:t>
            </a:r>
            <a:r>
              <a:rPr lang="en-US" sz="2800" b="1" dirty="0" smtClean="0"/>
              <a:t> 		             </a:t>
            </a:r>
            <a:r>
              <a:rPr lang="en-US" sz="2800" b="1" dirty="0" err="1" smtClean="0"/>
              <a:t>bbEe</a:t>
            </a:r>
            <a:r>
              <a:rPr lang="en-US" sz="2800" b="1" dirty="0" smtClean="0"/>
              <a:t>			 </a:t>
            </a:r>
            <a:r>
              <a:rPr lang="en-US" sz="2800" b="1" dirty="0" err="1" smtClean="0"/>
              <a:t>BBEe</a:t>
            </a:r>
            <a:endParaRPr lang="en-US" sz="2800" b="1" dirty="0" smtClean="0"/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bbee</a:t>
            </a:r>
            <a:r>
              <a:rPr lang="en-US" sz="2800" b="1" dirty="0" smtClean="0"/>
              <a:t> 	                    		  	 </a:t>
            </a:r>
            <a:r>
              <a:rPr lang="en-US" sz="2800" b="1" dirty="0" err="1" smtClean="0"/>
              <a:t>BbEe</a:t>
            </a:r>
            <a:r>
              <a:rPr lang="en-US" sz="2800" b="1" dirty="0" smtClean="0"/>
              <a:t>           </a:t>
            </a:r>
            <a:endParaRPr lang="ar-IQ" sz="2800" dirty="0"/>
          </a:p>
        </p:txBody>
      </p:sp>
      <p:pic>
        <p:nvPicPr>
          <p:cNvPr id="4" name="Picture 2" descr="http://www.greatdogsite.com/admin/uploaded_files/thumbnails/labrador_retriever386.25x_1191384686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3352800" cy="26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thedogmuseum.com/images/brown-labr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86200"/>
            <a:ext cx="2590800" cy="26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Jack R. Brook\My Documents\My Pictures\Christmas 2008\Christmas 2008 583.jpg"/>
          <p:cNvPicPr>
            <a:picLocks noChangeAspect="1" noChangeArrowheads="1"/>
          </p:cNvPicPr>
          <p:nvPr/>
        </p:nvPicPr>
        <p:blipFill>
          <a:blip r:embed="rId4" cstate="print"/>
          <a:srcRect l="31773" t="30231" r="39999" b="43333"/>
          <a:stretch>
            <a:fillRect/>
          </a:stretch>
        </p:blipFill>
        <p:spPr bwMode="auto">
          <a:xfrm>
            <a:off x="5943600" y="3886200"/>
            <a:ext cx="3200400" cy="26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Epistasis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71448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One gene effecting or masking another gene</a:t>
            </a:r>
          </a:p>
          <a:p>
            <a:pPr algn="l">
              <a:buFontTx/>
              <a:buNone/>
            </a:pPr>
            <a:r>
              <a:rPr lang="ar-IQ" sz="3600" dirty="0" smtClean="0"/>
              <a:t> </a:t>
            </a:r>
            <a:r>
              <a:rPr lang="en-US" sz="3600" dirty="0" smtClean="0"/>
              <a:t>or</a:t>
            </a:r>
          </a:p>
          <a:p>
            <a:pPr algn="l"/>
            <a:r>
              <a:rPr lang="en-US" sz="3600" dirty="0" smtClean="0"/>
              <a:t>Two genes controlling same phenotype</a:t>
            </a:r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Mendel’s Laws are still working for each individual gene, but phenotype is not determined by that single gene’s genotype alone </a:t>
            </a:r>
            <a:endParaRPr lang="en-US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Penetrance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428736"/>
            <a:ext cx="9144000" cy="5016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4000" dirty="0" smtClean="0"/>
              <a:t>Sometimes the same genotype will not produce the phenotype in all individuals</a:t>
            </a:r>
          </a:p>
          <a:p>
            <a:pPr algn="l">
              <a:buFontTx/>
              <a:buNone/>
            </a:pPr>
            <a:endParaRPr lang="en-US" sz="4000" dirty="0" smtClean="0"/>
          </a:p>
          <a:p>
            <a:pPr algn="l"/>
            <a:r>
              <a:rPr lang="en-US" sz="4000" dirty="0" smtClean="0"/>
              <a:t>Penetrance = the percent of individuals who have a certain genotype and show the expected phenotype</a:t>
            </a:r>
          </a:p>
          <a:p>
            <a:pPr lvl="1" algn="l"/>
            <a:r>
              <a:rPr lang="en-US" sz="4000" dirty="0" smtClean="0"/>
              <a:t>Mendel traits </a:t>
            </a:r>
            <a:r>
              <a:rPr lang="en-US" sz="4000" dirty="0" err="1" smtClean="0"/>
              <a:t>penetrance</a:t>
            </a:r>
            <a:r>
              <a:rPr lang="en-US" sz="4000" dirty="0" smtClean="0"/>
              <a:t> = 100 %</a:t>
            </a:r>
          </a:p>
          <a:p>
            <a:pPr lvl="1" algn="l"/>
            <a:r>
              <a:rPr lang="en-US" sz="4000" dirty="0" smtClean="0"/>
              <a:t>Some traits </a:t>
            </a:r>
            <a:r>
              <a:rPr lang="en-US" sz="4000" dirty="0" err="1" smtClean="0"/>
              <a:t>penetrance</a:t>
            </a:r>
            <a:r>
              <a:rPr lang="en-US" sz="4000" dirty="0" smtClean="0"/>
              <a:t> is less than 100% </a:t>
            </a:r>
            <a:endParaRPr lang="en-US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Penetrance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214422"/>
            <a:ext cx="9144000" cy="61863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/>
              <a:t>Decreased </a:t>
            </a:r>
            <a:r>
              <a:rPr lang="en-US" sz="3600" dirty="0" err="1" smtClean="0"/>
              <a:t>penetrance</a:t>
            </a:r>
            <a:r>
              <a:rPr lang="en-US" sz="3600" dirty="0" smtClean="0"/>
              <a:t> or “low </a:t>
            </a:r>
            <a:r>
              <a:rPr lang="en-US" sz="3600" dirty="0" err="1" smtClean="0"/>
              <a:t>penetrance</a:t>
            </a:r>
            <a:r>
              <a:rPr lang="en-US" sz="3600" dirty="0" smtClean="0"/>
              <a:t>” means that some people inherit genotype and yet do not show the phenotype </a:t>
            </a:r>
          </a:p>
          <a:p>
            <a:pPr algn="l" rtl="0"/>
            <a:r>
              <a:rPr lang="en-US" sz="3600" dirty="0" smtClean="0"/>
              <a:t>Penetrance is calculated as:</a:t>
            </a:r>
          </a:p>
          <a:p>
            <a:pPr algn="l" rtl="0"/>
            <a:r>
              <a:rPr lang="en-US" sz="3600" b="1" dirty="0" smtClean="0"/>
              <a:t>Number of individuals who have genotype and expected phenotype Total number of individuals who have genotype (any phenotype</a:t>
            </a:r>
            <a:r>
              <a:rPr lang="en-US" sz="3200" b="1" dirty="0" smtClean="0"/>
              <a:t>)</a:t>
            </a:r>
          </a:p>
          <a:p>
            <a:pPr algn="l" rtl="0"/>
            <a:r>
              <a:rPr lang="en-US" sz="3600" dirty="0" smtClean="0"/>
              <a:t>Usually decrease caused by interaction of additional genes or environment</a:t>
            </a:r>
          </a:p>
          <a:p>
            <a:pPr algn="l" rtl="0"/>
            <a:endParaRPr lang="en-US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Penetrance</a:t>
            </a:r>
            <a:r>
              <a:rPr lang="en-US" b="1" dirty="0" smtClean="0"/>
              <a:t> (Expressivity)</a:t>
            </a:r>
            <a:endParaRPr lang="ar-IQ" dirty="0"/>
          </a:p>
        </p:txBody>
      </p:sp>
      <p:pic>
        <p:nvPicPr>
          <p:cNvPr id="3" name="Picture 4" descr="I10-10-polydacty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2865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Expressivity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785926"/>
            <a:ext cx="9144000" cy="4579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3600" dirty="0" smtClean="0"/>
              <a:t>Sometimes the same genotype will produce different “degrees” of phenotype in individuals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sz="3600" dirty="0" smtClean="0"/>
          </a:p>
          <a:p>
            <a:pPr algn="l">
              <a:lnSpc>
                <a:spcPct val="90000"/>
              </a:lnSpc>
            </a:pPr>
            <a:r>
              <a:rPr lang="en-US" sz="3600" dirty="0" smtClean="0"/>
              <a:t>Expressivity = the severity or extent of the phenotype an individual shows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3600" dirty="0" smtClean="0"/>
              <a:t>     </a:t>
            </a:r>
            <a:r>
              <a:rPr lang="en-US" sz="3600" dirty="0" smtClean="0">
                <a:solidFill>
                  <a:srgbClr val="C00000"/>
                </a:solidFill>
              </a:rPr>
              <a:t>ex:</a:t>
            </a:r>
            <a:r>
              <a:rPr lang="en-US" sz="3600" dirty="0" smtClean="0"/>
              <a:t> Hypercholesterolemia</a:t>
            </a:r>
          </a:p>
          <a:p>
            <a:pPr lvl="1" algn="l">
              <a:lnSpc>
                <a:spcPct val="90000"/>
              </a:lnSpc>
            </a:pPr>
            <a:r>
              <a:rPr lang="en-US" sz="3600" dirty="0" smtClean="0"/>
              <a:t>Some individuals have extremely high cholesterol from birth, others can control with diet and exercise and lead normal lives</a:t>
            </a:r>
            <a:endParaRPr lang="en-US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Penetrance vs. Expressivity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285720" y="1500174"/>
            <a:ext cx="857256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Both follow Mendel’s laws</a:t>
            </a:r>
          </a:p>
          <a:p>
            <a:pPr lvl="1" algn="l"/>
            <a:r>
              <a:rPr lang="en-US" sz="3600" dirty="0" smtClean="0"/>
              <a:t>Genotypic ratio is still 1:2:1</a:t>
            </a:r>
          </a:p>
          <a:p>
            <a:pPr lvl="1" algn="l"/>
            <a:r>
              <a:rPr lang="en-US" sz="3600" dirty="0" smtClean="0"/>
              <a:t>Phenotypic ratio is affected</a:t>
            </a:r>
          </a:p>
          <a:p>
            <a:pPr algn="l"/>
            <a:r>
              <a:rPr lang="en-US" sz="3600" dirty="0" smtClean="0"/>
              <a:t>Both have to do with “amount” phenotype is present</a:t>
            </a:r>
          </a:p>
          <a:p>
            <a:pPr lvl="1" algn="l"/>
            <a:r>
              <a:rPr lang="en-US" sz="3600" dirty="0" smtClean="0"/>
              <a:t>Penetrance – is all or none, person is affected with disease or not</a:t>
            </a:r>
          </a:p>
          <a:p>
            <a:pPr lvl="1" algn="l"/>
            <a:r>
              <a:rPr lang="en-US" sz="3600" dirty="0" smtClean="0"/>
              <a:t>Expressivity – is the severity of the phenotype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7. Pleiotropy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571472" y="1357298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One gene causes more than one </a:t>
            </a:r>
            <a:r>
              <a:rPr lang="ar-IQ" sz="3600" dirty="0" smtClean="0"/>
              <a:t> </a:t>
            </a:r>
            <a:r>
              <a:rPr lang="en-US" sz="3600" dirty="0" smtClean="0"/>
              <a:t>phenotype</a:t>
            </a:r>
          </a:p>
          <a:p>
            <a:pPr algn="l"/>
            <a:r>
              <a:rPr lang="en-US" sz="3600" dirty="0" smtClean="0"/>
              <a:t>Pleiotropy occurs when one gene controls more than one pathway or is expressed in more than one body part  </a:t>
            </a:r>
          </a:p>
          <a:p>
            <a:pPr algn="l"/>
            <a:r>
              <a:rPr lang="en-US" sz="3600" dirty="0" smtClean="0"/>
              <a:t>    </a:t>
            </a:r>
            <a:r>
              <a:rPr lang="en-US" sz="3600" dirty="0" smtClean="0">
                <a:solidFill>
                  <a:srgbClr val="C00000"/>
                </a:solidFill>
              </a:rPr>
              <a:t>ex: </a:t>
            </a:r>
            <a:r>
              <a:rPr lang="en-US" sz="3600" dirty="0" smtClean="0"/>
              <a:t>One gene makes connective tissue</a:t>
            </a:r>
          </a:p>
          <a:p>
            <a:pPr lvl="1" algn="l"/>
            <a:r>
              <a:rPr lang="en-US" sz="3600" dirty="0" smtClean="0"/>
              <a:t>Needed for lens of eye</a:t>
            </a:r>
          </a:p>
          <a:p>
            <a:pPr lvl="1" algn="l"/>
            <a:r>
              <a:rPr lang="ar-IQ" sz="3600" dirty="0" smtClean="0"/>
              <a:t> </a:t>
            </a:r>
            <a:r>
              <a:rPr lang="en-US" sz="3600" dirty="0" smtClean="0"/>
              <a:t>Heart Muscle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428604"/>
            <a:ext cx="8072494" cy="5016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US" sz="4000" dirty="0" smtClean="0"/>
              <a:t>Mendel was the first biologist to use Mathematics – to explain his results quantitatively.</a:t>
            </a:r>
          </a:p>
          <a:p>
            <a:pPr algn="l"/>
            <a:r>
              <a:rPr lang="en-US" sz="4000" dirty="0" smtClean="0"/>
              <a:t>Mendel predicted</a:t>
            </a:r>
          </a:p>
          <a:p>
            <a:pPr algn="l"/>
            <a:r>
              <a:rPr lang="en-US" sz="4000" dirty="0" smtClean="0"/>
              <a:t>	The concept of genes</a:t>
            </a:r>
          </a:p>
          <a:p>
            <a:pPr algn="l"/>
            <a:r>
              <a:rPr lang="en-US" sz="4000" dirty="0" smtClean="0"/>
              <a:t>	That genes occur in pairs</a:t>
            </a:r>
          </a:p>
          <a:p>
            <a:pPr algn="l"/>
            <a:r>
              <a:rPr lang="en-US" sz="4000" dirty="0" smtClean="0"/>
              <a:t>	 That one gene of each pair is</a:t>
            </a:r>
            <a:br>
              <a:rPr lang="en-US" sz="4000" dirty="0" smtClean="0"/>
            </a:br>
            <a:r>
              <a:rPr lang="en-US" sz="4000" dirty="0" smtClean="0"/>
              <a:t>present in the gametes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28596" y="857232"/>
            <a:ext cx="8429684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endParaRPr lang="en-US" sz="4000" b="1" dirty="0" smtClean="0"/>
          </a:p>
          <a:p>
            <a:pPr algn="l"/>
            <a:endParaRPr lang="en-US" sz="4000" b="1" dirty="0" smtClean="0"/>
          </a:p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Therefore a mutation in this one gene will cause defects in eye sight, heart attacks, and weakness in muscles and limbs</a:t>
            </a:r>
            <a:endParaRPr lang="en-US" sz="4000" b="1" dirty="0"/>
          </a:p>
        </p:txBody>
      </p:sp>
      <p:sp>
        <p:nvSpPr>
          <p:cNvPr id="4" name="مستطيل 3"/>
          <p:cNvSpPr/>
          <p:nvPr/>
        </p:nvSpPr>
        <p:spPr>
          <a:xfrm>
            <a:off x="580996" y="1009632"/>
            <a:ext cx="821537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 algn="l"/>
            <a:r>
              <a:rPr lang="en-US" sz="4000" b="1" dirty="0" smtClean="0"/>
              <a:t>Needed for lens of eye</a:t>
            </a:r>
          </a:p>
          <a:p>
            <a:pPr lvl="1" algn="l"/>
            <a:r>
              <a:rPr lang="ar-IQ" sz="4000" b="1" dirty="0" smtClean="0"/>
              <a:t> </a:t>
            </a:r>
            <a:r>
              <a:rPr lang="en-US" sz="4000" b="1" dirty="0" smtClean="0"/>
              <a:t>Heart Muscle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8. Phenocopies</a:t>
            </a:r>
            <a:endParaRPr lang="ar-IQ" sz="4800" dirty="0"/>
          </a:p>
        </p:txBody>
      </p:sp>
      <p:sp>
        <p:nvSpPr>
          <p:cNvPr id="3" name="مستطيل 2"/>
          <p:cNvSpPr/>
          <p:nvPr/>
        </p:nvSpPr>
        <p:spPr>
          <a:xfrm>
            <a:off x="500034" y="1571612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Trait is not genetic at all</a:t>
            </a:r>
          </a:p>
          <a:p>
            <a:pPr algn="l"/>
            <a:r>
              <a:rPr lang="en-US" sz="3600" dirty="0" smtClean="0"/>
              <a:t>An environmentally caused trait that appears to be genetic/inherited</a:t>
            </a:r>
          </a:p>
          <a:p>
            <a:pPr algn="l"/>
            <a:r>
              <a:rPr lang="en-US" sz="3600" dirty="0" smtClean="0"/>
              <a:t>or</a:t>
            </a:r>
          </a:p>
          <a:p>
            <a:pPr algn="l"/>
            <a:r>
              <a:rPr lang="en-US" sz="3600" dirty="0" smtClean="0"/>
              <a:t>An environmentally caused phenotype that is the same as an inherited phenotype</a:t>
            </a:r>
          </a:p>
          <a:p>
            <a:pPr algn="l"/>
            <a:r>
              <a:rPr lang="en-US" sz="3600" dirty="0" smtClean="0"/>
              <a:t>Not breaking any of Mendel’s laws because it’s not genetic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Polygenic Inheritance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1412777"/>
            <a:ext cx="9144000" cy="5139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600" b="1" u="sng" dirty="0" smtClean="0"/>
              <a:t>Definition</a:t>
            </a:r>
            <a:endParaRPr lang="en-US" sz="3600" u="sng" dirty="0" smtClean="0"/>
          </a:p>
          <a:p>
            <a:pPr algn="l">
              <a:defRPr/>
            </a:pPr>
            <a:r>
              <a:rPr lang="en-US" sz="3600" b="1" dirty="0" smtClean="0"/>
              <a:t>	Continuous range of small differences in a given trait among all the individuals of a population due to inheritance of multiple alleles that affect the same trait.</a:t>
            </a:r>
            <a:endParaRPr lang="en-US" sz="3600" dirty="0" smtClean="0"/>
          </a:p>
          <a:p>
            <a:pPr algn="l">
              <a:defRPr/>
            </a:pPr>
            <a:endParaRPr lang="en-US" sz="3600" b="1" dirty="0" smtClean="0"/>
          </a:p>
          <a:p>
            <a:pPr algn="l">
              <a:defRPr/>
            </a:pPr>
            <a:r>
              <a:rPr lang="en-US" sz="3600" b="1" u="sng" dirty="0" smtClean="0"/>
              <a:t>Examples</a:t>
            </a:r>
            <a:endParaRPr lang="en-US" sz="3600" u="sng" dirty="0" smtClean="0"/>
          </a:p>
          <a:p>
            <a:pPr algn="l">
              <a:defRPr/>
            </a:pPr>
            <a:r>
              <a:rPr lang="en-US" sz="3600" b="1" dirty="0" smtClean="0"/>
              <a:t>	1)	Height</a:t>
            </a:r>
            <a:endParaRPr lang="en-US" sz="3600" dirty="0" smtClean="0"/>
          </a:p>
          <a:p>
            <a:pPr algn="l">
              <a:defRPr/>
            </a:pPr>
            <a:r>
              <a:rPr lang="en-US" sz="3600" b="1" dirty="0" smtClean="0"/>
              <a:t> 	2)	Eye color	(4 Genes and 8 </a:t>
            </a:r>
            <a:r>
              <a:rPr lang="en-US" sz="4000" b="1" dirty="0" smtClean="0"/>
              <a:t>Alleles</a:t>
            </a:r>
            <a:r>
              <a:rPr lang="en-US" b="1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spect1-60eyecolor-chart529-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80728"/>
            <a:ext cx="503872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Eye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191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979712" y="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EYE COLOR</a:t>
            </a:r>
            <a:endParaRPr lang="ar-IQ" sz="3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Polygenic Inheritance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785786" y="1928802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u="sng" dirty="0" smtClean="0"/>
              <a:t>Eye Color</a:t>
            </a:r>
            <a:r>
              <a:rPr lang="en-US" b="1" i="1" dirty="0" smtClean="0"/>
              <a:t>		                   </a:t>
            </a:r>
            <a:r>
              <a:rPr lang="en-US" b="1" i="1" u="sng" dirty="0" smtClean="0"/>
              <a:t>Alleles</a:t>
            </a:r>
            <a:r>
              <a:rPr lang="en-US" b="1" i="1" dirty="0" smtClean="0"/>
              <a:t>		              </a:t>
            </a:r>
            <a:r>
              <a:rPr lang="en-US" b="1" i="1" u="sng" dirty="0" err="1" smtClean="0"/>
              <a:t>Alleles</a:t>
            </a:r>
            <a:r>
              <a:rPr lang="en-US" b="1" i="1" u="sng" dirty="0" smtClean="0"/>
              <a:t>  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Light Blue		</a:t>
            </a:r>
            <a:r>
              <a:rPr lang="en-US" b="1" dirty="0" err="1" smtClean="0"/>
              <a:t>aabbccdd</a:t>
            </a:r>
            <a:r>
              <a:rPr lang="en-US" b="1" dirty="0" smtClean="0"/>
              <a:t>	 	                  0 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Medium Blue		</a:t>
            </a:r>
            <a:r>
              <a:rPr lang="en-US" b="1" dirty="0" err="1" smtClean="0"/>
              <a:t>aabbccDd</a:t>
            </a:r>
            <a:r>
              <a:rPr lang="en-US" b="1" dirty="0" smtClean="0"/>
              <a:t>	 	 1 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Dark Blue		</a:t>
            </a:r>
            <a:r>
              <a:rPr lang="en-US" b="1" dirty="0" err="1" smtClean="0"/>
              <a:t>aabbCcDd</a:t>
            </a:r>
            <a:r>
              <a:rPr lang="en-US" b="1" dirty="0" smtClean="0"/>
              <a:t>		 2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Gray			</a:t>
            </a:r>
            <a:r>
              <a:rPr lang="en-US" b="1" dirty="0" err="1" smtClean="0"/>
              <a:t>aaBbCcDd</a:t>
            </a:r>
            <a:r>
              <a:rPr lang="en-US" b="1" dirty="0" smtClean="0"/>
              <a:t>		 3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Green			</a:t>
            </a:r>
            <a:r>
              <a:rPr lang="en-US" b="1" dirty="0" err="1" smtClean="0"/>
              <a:t>AaBbCcDd</a:t>
            </a:r>
            <a:r>
              <a:rPr lang="en-US" b="1" dirty="0" smtClean="0"/>
              <a:t>		 4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Hazel			</a:t>
            </a:r>
            <a:r>
              <a:rPr lang="en-US" b="1" dirty="0" err="1" smtClean="0"/>
              <a:t>AaBbCcDD</a:t>
            </a:r>
            <a:r>
              <a:rPr lang="en-US" b="1" dirty="0" smtClean="0"/>
              <a:t>		 5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Light Brown		</a:t>
            </a:r>
            <a:r>
              <a:rPr lang="en-US" b="1" dirty="0" err="1" smtClean="0"/>
              <a:t>AaBbCCDD</a:t>
            </a:r>
            <a:r>
              <a:rPr lang="en-US" b="1" dirty="0" smtClean="0"/>
              <a:t>		 6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Medium Brown	                  </a:t>
            </a:r>
            <a:r>
              <a:rPr lang="en-US" b="1" dirty="0" err="1" smtClean="0"/>
              <a:t>AaBBCCDD</a:t>
            </a:r>
            <a:r>
              <a:rPr lang="en-US" b="1" dirty="0" smtClean="0"/>
              <a:t>                                 7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Dark Brown		AABBCCDD		 8</a:t>
            </a:r>
            <a:endParaRPr lang="en-US" dirty="0" smtClean="0"/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b="1" dirty="0" smtClean="0"/>
              <a:t>Environmental Effects	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0" y="908721"/>
            <a:ext cx="9144000" cy="62176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b="1" u="sng" dirty="0" smtClean="0"/>
              <a:t>Definition</a:t>
            </a:r>
            <a:endParaRPr lang="en-US" sz="3200" u="sng" dirty="0" smtClean="0"/>
          </a:p>
          <a:p>
            <a:pPr algn="l">
              <a:defRPr/>
            </a:pPr>
            <a:r>
              <a:rPr lang="en-US" sz="3200" b="1" dirty="0" smtClean="0"/>
              <a:t>	The environment can affect the expression of a gene.</a:t>
            </a:r>
            <a:endParaRPr lang="en-US" sz="3200" dirty="0" smtClean="0"/>
          </a:p>
          <a:p>
            <a:pPr algn="r" rtl="0">
              <a:defRPr/>
            </a:pPr>
            <a:r>
              <a:rPr lang="en-US" sz="3200" b="1" dirty="0" smtClean="0"/>
              <a:t> </a:t>
            </a:r>
            <a:endParaRPr lang="en-US" sz="3200" dirty="0" smtClean="0"/>
          </a:p>
          <a:p>
            <a:pPr algn="l">
              <a:defRPr/>
            </a:pPr>
            <a:r>
              <a:rPr lang="en-US" sz="3200" b="1" dirty="0" smtClean="0"/>
              <a:t>1) </a:t>
            </a:r>
            <a:r>
              <a:rPr lang="en-US" sz="3200" b="1" u="sng" dirty="0" smtClean="0"/>
              <a:t>Example</a:t>
            </a:r>
            <a:endParaRPr lang="en-US" sz="3200" u="sng" dirty="0" smtClean="0"/>
          </a:p>
          <a:p>
            <a:pPr algn="l">
              <a:defRPr/>
            </a:pPr>
            <a:r>
              <a:rPr lang="en-US" sz="3200" b="1" dirty="0" smtClean="0"/>
              <a:t>		Himalayan rabbits</a:t>
            </a:r>
            <a:endParaRPr lang="en-US" sz="3200" dirty="0" smtClean="0"/>
          </a:p>
          <a:p>
            <a:pPr algn="l">
              <a:defRPr/>
            </a:pPr>
            <a:r>
              <a:rPr lang="en-US" sz="3200" b="1" dirty="0" smtClean="0"/>
              <a:t>		a) Homozygous for </a:t>
            </a:r>
            <a:r>
              <a:rPr lang="en-US" sz="3200" b="1" dirty="0" err="1" smtClean="0"/>
              <a:t>c</a:t>
            </a:r>
            <a:r>
              <a:rPr lang="en-US" sz="3200" b="1" baseline="30000" dirty="0" err="1" smtClean="0"/>
              <a:t>h</a:t>
            </a:r>
            <a:r>
              <a:rPr lang="en-US" sz="3200" b="1" dirty="0" smtClean="0"/>
              <a:t> allele coding for 	 	      </a:t>
            </a:r>
            <a:r>
              <a:rPr lang="en-US" sz="3200" b="1" dirty="0" err="1" smtClean="0"/>
              <a:t>tyrosinase</a:t>
            </a:r>
            <a:r>
              <a:rPr lang="en-US" sz="3200" b="1" dirty="0" smtClean="0"/>
              <a:t> expressing melanin production</a:t>
            </a:r>
            <a:endParaRPr lang="en-US" sz="3200" dirty="0" smtClean="0"/>
          </a:p>
          <a:p>
            <a:pPr algn="l">
              <a:defRPr/>
            </a:pPr>
            <a:r>
              <a:rPr lang="en-US" sz="3200" b="1" dirty="0" smtClean="0"/>
              <a:t>		b) </a:t>
            </a:r>
            <a:r>
              <a:rPr lang="en-US" sz="3200" b="1" dirty="0" err="1" smtClean="0"/>
              <a:t>Tyrosinase</a:t>
            </a:r>
            <a:r>
              <a:rPr lang="en-US" sz="3200" b="1" dirty="0" smtClean="0"/>
              <a:t> is not active above 33° C</a:t>
            </a:r>
            <a:endParaRPr lang="en-US" sz="3200" dirty="0" smtClean="0"/>
          </a:p>
          <a:p>
            <a:pPr algn="l">
              <a:defRPr/>
            </a:pPr>
            <a:r>
              <a:rPr lang="en-US" sz="3200" b="1" dirty="0" smtClean="0"/>
              <a:t>		c) Hair appears light due to lack of melanin</a:t>
            </a:r>
            <a:endParaRPr lang="en-US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6350"/>
            <a:ext cx="867727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2 – Mendel’s Laws No Longer Apply 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642910" y="1500174"/>
            <a:ext cx="7929618" cy="507831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609600" indent="-609600" algn="l" rtl="0">
              <a:buFontTx/>
              <a:buAutoNum type="arabicPeriod"/>
            </a:pPr>
            <a:r>
              <a:rPr lang="en-US" sz="3600" dirty="0" smtClean="0"/>
              <a:t>Mitochondrial Inheritance</a:t>
            </a:r>
          </a:p>
          <a:p>
            <a:pPr marL="990600" lvl="1" indent="-533400" algn="l" rtl="0">
              <a:buFontTx/>
              <a:buChar char="•"/>
            </a:pPr>
            <a:r>
              <a:rPr lang="en-US" sz="3600" dirty="0" smtClean="0"/>
              <a:t>Mitochondria have their own DNA, which is solely maternally inherited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600" dirty="0" smtClean="0"/>
              <a:t>Linkage</a:t>
            </a:r>
          </a:p>
          <a:p>
            <a:pPr marL="990600" lvl="1" indent="-533400" algn="l" rtl="0">
              <a:buFontTx/>
              <a:buChar char="•"/>
            </a:pPr>
            <a:r>
              <a:rPr lang="en-US" sz="3600" dirty="0" smtClean="0"/>
              <a:t>Two genes that are close together physically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600" dirty="0" smtClean="0"/>
              <a:t>Linkage Disequilibrium</a:t>
            </a:r>
          </a:p>
          <a:p>
            <a:pPr marL="990600" lvl="1" indent="-533400" algn="l" rtl="0">
              <a:buFontTx/>
              <a:buChar char="•"/>
            </a:pPr>
            <a:r>
              <a:rPr lang="en-US" sz="3600" dirty="0" smtClean="0"/>
              <a:t>Two alleles that are not inherited separately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Mendel looked at seven traits or characteristics of pea plants:</a:t>
            </a:r>
            <a:br>
              <a:rPr lang="en-US" dirty="0" smtClean="0"/>
            </a:br>
            <a:endParaRPr lang="ar-IQ" dirty="0"/>
          </a:p>
        </p:txBody>
      </p:sp>
      <p:pic>
        <p:nvPicPr>
          <p:cNvPr id="3" name="Picture 5" descr="pe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9248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85728"/>
            <a:ext cx="9144000" cy="57235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/>
              <a:t>Homozygous </a:t>
            </a:r>
            <a:r>
              <a:rPr lang="en-US" sz="3200" dirty="0" smtClean="0"/>
              <a:t>– having identical genes (one from each parent) for a particular characteristic.</a:t>
            </a:r>
          </a:p>
          <a:p>
            <a:pPr algn="l"/>
            <a:r>
              <a:rPr lang="en-US" sz="3200" b="1" dirty="0" smtClean="0"/>
              <a:t>Heterozygous</a:t>
            </a:r>
            <a:r>
              <a:rPr lang="en-US" sz="3200" dirty="0" smtClean="0"/>
              <a:t> – having two different genes for a particular characteristic.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b="1" dirty="0" smtClean="0"/>
              <a:t>Dominant </a:t>
            </a:r>
            <a:r>
              <a:rPr lang="en-US" sz="3200" dirty="0" smtClean="0"/>
              <a:t>– the allele of a gene that masks or suppresses the expression of an alternate allele; the trait appears in the heterozygous condition.</a:t>
            </a:r>
          </a:p>
          <a:p>
            <a:pPr algn="l"/>
            <a:r>
              <a:rPr lang="en-US" sz="3200" b="1" dirty="0" smtClean="0"/>
              <a:t>Recessive </a:t>
            </a:r>
            <a:r>
              <a:rPr lang="en-US" sz="3200" dirty="0" smtClean="0"/>
              <a:t>– an allele that is masked by a dominant allele; does not appear in the heterozygous condition, only in homozygous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57166"/>
            <a:ext cx="9144000" cy="627751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1" u="sng" dirty="0" smtClean="0"/>
              <a:t>Genotype</a:t>
            </a:r>
            <a:r>
              <a:rPr lang="en-US" sz="3200" dirty="0" smtClean="0"/>
              <a:t> – the genetic makeup of an organisms</a:t>
            </a:r>
          </a:p>
          <a:p>
            <a:pPr algn="l"/>
            <a:r>
              <a:rPr lang="en-US" sz="3600" b="1" u="sng" dirty="0" smtClean="0"/>
              <a:t>Phenotype</a:t>
            </a:r>
            <a:r>
              <a:rPr lang="en-US" sz="3600" u="sng" dirty="0" smtClean="0"/>
              <a:t> </a:t>
            </a:r>
            <a:r>
              <a:rPr lang="en-US" sz="3600" dirty="0" smtClean="0"/>
              <a:t>– the physical appearance </a:t>
            </a:r>
          </a:p>
          <a:p>
            <a:pPr algn="l"/>
            <a:r>
              <a:rPr lang="en-US" sz="3600" dirty="0" smtClean="0"/>
              <a:t>	of an organism (Genotype + environment)</a:t>
            </a:r>
          </a:p>
          <a:p>
            <a:pPr algn="l"/>
            <a:endParaRPr lang="en-US" sz="3600" dirty="0" smtClean="0"/>
          </a:p>
          <a:p>
            <a:pPr algn="l"/>
            <a:r>
              <a:rPr lang="en-US" sz="3600" b="1" dirty="0" smtClean="0"/>
              <a:t>Monohybrid cross</a:t>
            </a:r>
            <a:r>
              <a:rPr lang="en-US" sz="3600" dirty="0" smtClean="0"/>
              <a:t>:  a genetic cross involving a single pair of genes (one trait); parents differ by a single trait.</a:t>
            </a:r>
          </a:p>
          <a:p>
            <a:pPr algn="l"/>
            <a:r>
              <a:rPr lang="en-US" sz="3600" b="1" dirty="0" smtClean="0"/>
              <a:t>P</a:t>
            </a:r>
            <a:r>
              <a:rPr lang="en-US" sz="3600" dirty="0" smtClean="0"/>
              <a:t> = Parental generation</a:t>
            </a:r>
          </a:p>
          <a:p>
            <a:pPr algn="l"/>
            <a:r>
              <a:rPr lang="en-US" sz="3600" b="1" dirty="0" smtClean="0"/>
              <a:t>F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</a:t>
            </a:r>
            <a:r>
              <a:rPr lang="en-US" sz="3600" dirty="0" smtClean="0"/>
              <a:t>= First filial generation; offspring from a genetic cross.</a:t>
            </a:r>
            <a:endParaRPr lang="en-US" sz="3200" dirty="0" smtClean="0"/>
          </a:p>
          <a:p>
            <a:pPr algn="l"/>
            <a:r>
              <a:rPr lang="en-US" sz="3200" b="1" dirty="0" smtClean="0"/>
              <a:t>F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</a:t>
            </a:r>
            <a:r>
              <a:rPr lang="en-US" sz="3200" dirty="0" smtClean="0"/>
              <a:t>= Second filial generation of a genetic cross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0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endParaRPr lang="ar-IQ" sz="28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hand-pollinated</a:t>
            </a: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using a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paintbrush</a:t>
            </a:r>
          </a:p>
          <a:p>
            <a:pPr lvl="1" algn="l">
              <a:defRPr/>
            </a:pPr>
            <a:endParaRPr lang="ar-IQ" sz="28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defRPr/>
            </a:pP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could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snip the stamens</a:t>
            </a: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</a:p>
          <a:p>
            <a:pPr lvl="1" algn="l">
              <a:defRPr/>
            </a:pP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prevent self-pollination</a:t>
            </a:r>
          </a:p>
          <a:p>
            <a:pPr lvl="1" algn="l">
              <a:defRPr/>
            </a:pPr>
            <a:endParaRPr lang="ar-IQ" sz="28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defRPr/>
            </a:pP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Covered each flower </a:t>
            </a:r>
          </a:p>
          <a:p>
            <a:pPr lvl="1" algn="l">
              <a:defRPr/>
            </a:pP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 cloth bag</a:t>
            </a:r>
          </a:p>
          <a:p>
            <a:pPr algn="l">
              <a:defRPr/>
            </a:pPr>
            <a:endParaRPr lang="ar-IQ" sz="28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traced traits through </a:t>
            </a:r>
          </a:p>
          <a:p>
            <a:pPr algn="l">
              <a:defRPr/>
            </a:pP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generations</a:t>
            </a:r>
          </a:p>
        </p:txBody>
      </p:sp>
      <p:pic>
        <p:nvPicPr>
          <p:cNvPr id="5" name="Picture 15" descr="emasculation"/>
          <p:cNvPicPr>
            <a:picLocks noChangeAspect="1" noChangeArrowheads="1"/>
          </p:cNvPicPr>
          <p:nvPr/>
        </p:nvPicPr>
        <p:blipFill>
          <a:blip r:embed="rId2" cstate="print"/>
          <a:srcRect l="15047" r="13190"/>
          <a:stretch>
            <a:fillRect/>
          </a:stretch>
        </p:blipFill>
        <p:spPr bwMode="auto">
          <a:xfrm>
            <a:off x="4038090" y="2143116"/>
            <a:ext cx="510590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1323</Words>
  <Application>Microsoft Office PowerPoint</Application>
  <PresentationFormat>عرض على الشاشة (3:4)‏</PresentationFormat>
  <Paragraphs>280</Paragraphs>
  <Slides>47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48" baseType="lpstr">
      <vt:lpstr>سمة Office</vt:lpstr>
      <vt:lpstr>Genetics/th. Class MENDELIAN GENETICS</vt:lpstr>
      <vt:lpstr>الشريحة 2</vt:lpstr>
      <vt:lpstr>Gregor Johann Mendel</vt:lpstr>
      <vt:lpstr>الشريحة 4</vt:lpstr>
      <vt:lpstr>Mendel looked at seven traits or characteristics of pea plants: </vt:lpstr>
      <vt:lpstr>الشريحة 6</vt:lpstr>
      <vt:lpstr>الشريحة 7</vt:lpstr>
      <vt:lpstr>الشريحة 8</vt:lpstr>
      <vt:lpstr>الشريحة 9</vt:lpstr>
      <vt:lpstr>Generation “Gap”</vt:lpstr>
      <vt:lpstr>Mendel’s two Laws</vt:lpstr>
      <vt:lpstr>Law of Dominance</vt:lpstr>
      <vt:lpstr>Monohybrid cross</vt:lpstr>
      <vt:lpstr>الشريحة 14</vt:lpstr>
      <vt:lpstr>الشريحة 15</vt:lpstr>
      <vt:lpstr>A Dihybrid Cross - F1 Results</vt:lpstr>
      <vt:lpstr>Test Cross</vt:lpstr>
      <vt:lpstr>Trait: Seed Shape Alleles: R – Round r – Wrinkled Cross:  Wrinkled seeds x   Hybrid</vt:lpstr>
      <vt:lpstr>F2 Monohybrid Cross Review</vt:lpstr>
      <vt:lpstr>مربع بانيت</vt:lpstr>
      <vt:lpstr>Non MENDELIAN GENETICS</vt:lpstr>
      <vt:lpstr>Mendel’s Laws Not Perfect:</vt:lpstr>
      <vt:lpstr>Altering Mendel’s Ratios</vt:lpstr>
      <vt:lpstr>Type 1 – Laws in effect:</vt:lpstr>
      <vt:lpstr>1. Lethal Genotypes</vt:lpstr>
      <vt:lpstr>2. Allelic Heterogeneity or multiple Allels</vt:lpstr>
      <vt:lpstr>3. Incomplete Dominance</vt:lpstr>
      <vt:lpstr>الشريحة 28</vt:lpstr>
      <vt:lpstr>3. Incomplete Dominance</vt:lpstr>
      <vt:lpstr>الشريحة 30</vt:lpstr>
      <vt:lpstr>4. Epistasis</vt:lpstr>
      <vt:lpstr>الشريحة 32</vt:lpstr>
      <vt:lpstr>4. Epistasis</vt:lpstr>
      <vt:lpstr>5. Penetrance</vt:lpstr>
      <vt:lpstr>5. Penetrance</vt:lpstr>
      <vt:lpstr>Penetrance (Expressivity)</vt:lpstr>
      <vt:lpstr>6. Expressivity</vt:lpstr>
      <vt:lpstr>Penetrance vs. Expressivity</vt:lpstr>
      <vt:lpstr>7. Pleiotropy</vt:lpstr>
      <vt:lpstr>الشريحة 40</vt:lpstr>
      <vt:lpstr>8. Phenocopies</vt:lpstr>
      <vt:lpstr>Polygenic Inheritance</vt:lpstr>
      <vt:lpstr>الشريحة 43</vt:lpstr>
      <vt:lpstr>Polygenic Inheritance</vt:lpstr>
      <vt:lpstr>Environmental Effects </vt:lpstr>
      <vt:lpstr>الشريحة 46</vt:lpstr>
      <vt:lpstr>Type 2 – Mendel’s Laws No Longer Apply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Linux</dc:creator>
  <cp:lastModifiedBy>Linux</cp:lastModifiedBy>
  <cp:revision>129</cp:revision>
  <dcterms:created xsi:type="dcterms:W3CDTF">2017-10-04T14:07:52Z</dcterms:created>
  <dcterms:modified xsi:type="dcterms:W3CDTF">2017-12-07T22:30:34Z</dcterms:modified>
</cp:coreProperties>
</file>